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2" r:id="rId4"/>
  </p:sldMasterIdLst>
  <p:sldIdLst>
    <p:sldId id="256" r:id="rId5"/>
    <p:sldId id="273" r:id="rId6"/>
    <p:sldId id="284" r:id="rId7"/>
    <p:sldId id="285" r:id="rId8"/>
    <p:sldId id="280" r:id="rId9"/>
    <p:sldId id="279" r:id="rId10"/>
    <p:sldId id="281" r:id="rId11"/>
    <p:sldId id="271" r:id="rId12"/>
    <p:sldId id="270" r:id="rId13"/>
    <p:sldId id="286" r:id="rId14"/>
    <p:sldId id="287" r:id="rId15"/>
    <p:sldId id="288" r:id="rId16"/>
    <p:sldId id="283" r:id="rId17"/>
    <p:sldId id="269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229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054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198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168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20098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130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728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948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042B0DB6-F5C7-45FB-8CF3-31B45F9C2DAC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6170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288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175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051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youtu.be/ZHPK5vvtnf4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youtu.be/ZGN7zZrt-s0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hyperlink" Target="https://youtu.be/sqXNPgYEEA4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38B10-15BD-4803-AEE3-7CC47B18E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706" y="2147581"/>
            <a:ext cx="11744587" cy="1531069"/>
          </a:xfrm>
        </p:spPr>
        <p:txBody>
          <a:bodyPr/>
          <a:lstStyle/>
          <a:p>
            <a:r>
              <a:rPr lang="en-US" dirty="0"/>
              <a:t>Drone delivery system unit</a:t>
            </a:r>
            <a:br>
              <a:rPr lang="en-US" dirty="0"/>
            </a:br>
            <a:r>
              <a:rPr lang="en-US" dirty="0"/>
              <a:t>Day 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4FDA4C-921C-44B3-899E-C25E45A956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6558" y="4352544"/>
            <a:ext cx="2516697" cy="1796586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Standards:</a:t>
            </a:r>
          </a:p>
          <a:p>
            <a:r>
              <a:rPr lang="en-US"/>
              <a:t>8.PS2.3</a:t>
            </a:r>
          </a:p>
          <a:p>
            <a:r>
              <a:rPr lang="en-US"/>
              <a:t>8PS2.4</a:t>
            </a:r>
          </a:p>
          <a:p>
            <a:r>
              <a:rPr lang="en-US"/>
              <a:t>8.PS2.5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664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DFE5EC4-4557-43D6-A776-31A8EBE14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49" y="5080552"/>
            <a:ext cx="989045" cy="3693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00E24A-7566-4669-9EF5-489BA45793BC}"/>
              </a:ext>
            </a:extLst>
          </p:cNvPr>
          <p:cNvSpPr txBox="1"/>
          <p:nvPr/>
        </p:nvSpPr>
        <p:spPr>
          <a:xfrm>
            <a:off x="317241" y="298580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0B6E44-A67A-40F1-9B8B-4F8A5E3E20A0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Standards: 8.PS2.3, 8PS2.4, 8.PS2.5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DE47351-53D2-4802-B21B-2C3323C4F850}"/>
              </a:ext>
            </a:extLst>
          </p:cNvPr>
          <p:cNvSpPr/>
          <p:nvPr/>
        </p:nvSpPr>
        <p:spPr>
          <a:xfrm>
            <a:off x="806598" y="477136"/>
            <a:ext cx="108972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 science teacher did a demonstration by dropping two balls together at the same time. </a:t>
            </a:r>
          </a:p>
          <a:p>
            <a:r>
              <a:rPr lang="en-US" dirty="0"/>
              <a:t>The two balls had different volumes and mass. When the larger ball impacted the surface of the floor, the smaller ball was launched upwards at a high rate of speed (see diagrams below).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1E4BBF-7506-4892-97E1-584251ABB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4865" y="1840977"/>
            <a:ext cx="1201016" cy="16948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91CF3F-18B1-480A-BB55-562A9B539B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506" y="1880582"/>
            <a:ext cx="1231499" cy="170702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8057DEA-93D3-475C-88AB-ADEE33324300}"/>
              </a:ext>
            </a:extLst>
          </p:cNvPr>
          <p:cNvSpPr/>
          <p:nvPr/>
        </p:nvSpPr>
        <p:spPr>
          <a:xfrm>
            <a:off x="3150506" y="1511250"/>
            <a:ext cx="1281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Diagram 01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D646BD-A3AD-40DF-BBE8-AEE64FF92C33}"/>
              </a:ext>
            </a:extLst>
          </p:cNvPr>
          <p:cNvSpPr/>
          <p:nvPr/>
        </p:nvSpPr>
        <p:spPr>
          <a:xfrm>
            <a:off x="5854761" y="1530272"/>
            <a:ext cx="1281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Diagram 02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8F4481-A2D0-4856-9343-06740C382AB2}"/>
              </a:ext>
            </a:extLst>
          </p:cNvPr>
          <p:cNvSpPr/>
          <p:nvPr/>
        </p:nvSpPr>
        <p:spPr>
          <a:xfrm>
            <a:off x="848141" y="3384852"/>
            <a:ext cx="103621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Two-Part Question</a:t>
            </a:r>
          </a:p>
          <a:p>
            <a:r>
              <a:rPr lang="en-US" dirty="0"/>
              <a:t>Part 1: What caused the smaller ball to accelerate upward at such a high rate?</a:t>
            </a:r>
          </a:p>
          <a:p>
            <a:r>
              <a:rPr lang="en-US" dirty="0"/>
              <a:t>Part 2: Would this same phenomena occur if you used two identical basketballs?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0A969685-9823-4DC3-A75C-FC3FFDD451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268427"/>
              </p:ext>
            </p:extLst>
          </p:nvPr>
        </p:nvGraphicFramePr>
        <p:xfrm>
          <a:off x="1304838" y="4595366"/>
          <a:ext cx="10461070" cy="1145032"/>
        </p:xfrm>
        <a:graphic>
          <a:graphicData uri="http://schemas.openxmlformats.org/drawingml/2006/table">
            <a:tbl>
              <a:tblPr/>
              <a:tblGrid>
                <a:gridCol w="445152">
                  <a:extLst>
                    <a:ext uri="{9D8B030D-6E8A-4147-A177-3AD203B41FA5}">
                      <a16:colId xmlns:a16="http://schemas.microsoft.com/office/drawing/2014/main" val="3570871617"/>
                    </a:ext>
                  </a:extLst>
                </a:gridCol>
                <a:gridCol w="10015918">
                  <a:extLst>
                    <a:ext uri="{9D8B030D-6E8A-4147-A177-3AD203B41FA5}">
                      <a16:colId xmlns:a16="http://schemas.microsoft.com/office/drawing/2014/main" val="41044574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 1: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The difference in momentum caused the smaller ball to accelerate.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 2: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Basketballs have a greater mass.  Therefore it would have more momentum.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1667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 1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The difference in mass and momentum caused the smaller ball to accelerate.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 2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The basketball would not reach the same velocity that the small ball did.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9684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00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EC2E40E-729C-425E-AAAE-70C703CBF188}"/>
              </a:ext>
            </a:extLst>
          </p:cNvPr>
          <p:cNvSpPr/>
          <p:nvPr/>
        </p:nvSpPr>
        <p:spPr>
          <a:xfrm>
            <a:off x="243281" y="1661469"/>
            <a:ext cx="117865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1. Today’s investigation will focus on how the shape of objects and their motion change in a</a:t>
            </a:r>
          </a:p>
          <a:p>
            <a:r>
              <a:rPr lang="en-US" dirty="0"/>
              <a:t>collision. </a:t>
            </a:r>
          </a:p>
          <a:p>
            <a:r>
              <a:rPr lang="en-US" dirty="0"/>
              <a:t>	How will observing collisions help us better understand why the medical supplies are being damaged and to figure out how to prevent the medical supplies from being damaged? </a:t>
            </a:r>
          </a:p>
          <a:p>
            <a:r>
              <a:rPr lang="en-US" dirty="0"/>
              <a:t>What sort of things would we want to observe more closely in a collision that may or may not result in damage?</a:t>
            </a:r>
          </a:p>
          <a:p>
            <a:endParaRPr lang="en-US" dirty="0"/>
          </a:p>
          <a:p>
            <a:r>
              <a:rPr lang="en-US" dirty="0"/>
              <a:t>2. Watch this video of a golf ball hitting at 154 mph: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D8F936-70B8-433C-AE10-15DCACA66FDF}"/>
              </a:ext>
            </a:extLst>
          </p:cNvPr>
          <p:cNvSpPr txBox="1"/>
          <p:nvPr/>
        </p:nvSpPr>
        <p:spPr>
          <a:xfrm>
            <a:off x="973122" y="394283"/>
            <a:ext cx="91523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Colliding Objects Changing Shape</a:t>
            </a:r>
          </a:p>
        </p:txBody>
      </p:sp>
      <p:pic>
        <p:nvPicPr>
          <p:cNvPr id="8" name="Picture 7">
            <a:hlinkClick r:id="rId2"/>
            <a:extLst>
              <a:ext uri="{FF2B5EF4-FFF2-40B4-BE49-F238E27FC236}">
                <a16:creationId xmlns:a16="http://schemas.microsoft.com/office/drawing/2014/main" id="{CB0DB884-7681-4865-B258-51FA7AC6DF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72" t="24227" r="33648" b="30612"/>
          <a:stretch/>
        </p:blipFill>
        <p:spPr>
          <a:xfrm>
            <a:off x="3239519" y="3647959"/>
            <a:ext cx="6885992" cy="30971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25F039E-6F73-464F-82D5-2E5893578BD2}"/>
              </a:ext>
            </a:extLst>
          </p:cNvPr>
          <p:cNvSpPr/>
          <p:nvPr/>
        </p:nvSpPr>
        <p:spPr>
          <a:xfrm>
            <a:off x="100029" y="6415373"/>
            <a:ext cx="3435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Standards: 8.PS2.3, 8PS2.4, 8.PS2.5</a:t>
            </a:r>
          </a:p>
        </p:txBody>
      </p:sp>
    </p:spTree>
    <p:extLst>
      <p:ext uri="{BB962C8B-B14F-4D97-AF65-F5344CB8AC3E}">
        <p14:creationId xmlns:p14="http://schemas.microsoft.com/office/powerpoint/2010/main" val="2678004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BB60A-04B3-48F1-8CE5-591F53403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391" y="242596"/>
            <a:ext cx="11831217" cy="3186404"/>
          </a:xfrm>
        </p:spPr>
        <p:txBody>
          <a:bodyPr>
            <a:normAutofit fontScale="90000"/>
          </a:bodyPr>
          <a:lstStyle/>
          <a:p>
            <a:r>
              <a:rPr lang="en-US" dirty="0"/>
              <a:t>3. Watch the following two videos* and answer the question: What might be</a:t>
            </a:r>
            <a:br>
              <a:rPr lang="en-US" dirty="0"/>
            </a:br>
            <a:r>
              <a:rPr lang="en-US" dirty="0"/>
              <a:t>causing the changes in motion and changes in the shape of colliding objects?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hlinkClick r:id="rId2"/>
            <a:extLst>
              <a:ext uri="{FF2B5EF4-FFF2-40B4-BE49-F238E27FC236}">
                <a16:creationId xmlns:a16="http://schemas.microsoft.com/office/drawing/2014/main" id="{5FA61DAD-1FE5-49A5-982D-15BDC5B5FFF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9106" t="17965" r="31278" b="25486"/>
          <a:stretch/>
        </p:blipFill>
        <p:spPr>
          <a:xfrm>
            <a:off x="1073019" y="3722915"/>
            <a:ext cx="4319431" cy="2304661"/>
          </a:xfrm>
          <a:prstGeom prst="rect">
            <a:avLst/>
          </a:prstGeom>
        </p:spPr>
      </p:pic>
      <p:pic>
        <p:nvPicPr>
          <p:cNvPr id="6" name="Content Placeholder 5">
            <a:hlinkClick r:id="rId4"/>
            <a:extLst>
              <a:ext uri="{FF2B5EF4-FFF2-40B4-BE49-F238E27FC236}">
                <a16:creationId xmlns:a16="http://schemas.microsoft.com/office/drawing/2014/main" id="{2A0514EF-A55D-44C5-AFA2-C69EBD7C818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5"/>
          <a:srcRect l="9543" t="17954" r="32022" b="25834"/>
          <a:stretch/>
        </p:blipFill>
        <p:spPr>
          <a:xfrm>
            <a:off x="6466114" y="3722915"/>
            <a:ext cx="4259245" cy="230466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9CC036F-FC6B-4E08-A1CE-78213638C6CA}"/>
              </a:ext>
            </a:extLst>
          </p:cNvPr>
          <p:cNvSpPr/>
          <p:nvPr/>
        </p:nvSpPr>
        <p:spPr>
          <a:xfrm>
            <a:off x="100029" y="6415373"/>
            <a:ext cx="3435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Standards: 8.PS2.3, 8PS2.4, 8.PS2.5</a:t>
            </a:r>
          </a:p>
        </p:txBody>
      </p:sp>
    </p:spTree>
    <p:extLst>
      <p:ext uri="{BB962C8B-B14F-4D97-AF65-F5344CB8AC3E}">
        <p14:creationId xmlns:p14="http://schemas.microsoft.com/office/powerpoint/2010/main" val="736011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59FCA44-2536-4018-BE99-9CB7FBDE3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1065"/>
            <a:ext cx="12192000" cy="1286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BA9C96-6463-4ADA-BA45-64566AF4004F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/>
              <a:t>Standards: 8.PS2.3, 8PS2.4, 8.PS2.5</a:t>
            </a:r>
            <a:endParaRPr lang="en-US" sz="12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E902FC-436D-49D4-BB1A-B36046DBA68D}"/>
              </a:ext>
            </a:extLst>
          </p:cNvPr>
          <p:cNvSpPr/>
          <p:nvPr/>
        </p:nvSpPr>
        <p:spPr>
          <a:xfrm>
            <a:off x="201336" y="483905"/>
            <a:ext cx="11669086" cy="3763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Colliding Objects Changing Shape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 What might be causing the changes in motion and changes in the shape of colliding objects?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________________________________________________________________________________________________________________________________________________________________________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 How could we investigate if ANY amount of force would cause ANY solid object to start bending or change shape?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SzPts val="1200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 Material your group will be testing: _______________________________________________________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781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541E620-BE45-4FD5-99AB-5EF3E2AC501F}"/>
              </a:ext>
            </a:extLst>
          </p:cNvPr>
          <p:cNvSpPr/>
          <p:nvPr/>
        </p:nvSpPr>
        <p:spPr>
          <a:xfrm>
            <a:off x="100029" y="6415373"/>
            <a:ext cx="3435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Standards: 8.PS2.3, 8PS2.4, 8.PS2.5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13D70A-C853-4A51-99AE-8B8DC20E092A}"/>
              </a:ext>
            </a:extLst>
          </p:cNvPr>
          <p:cNvSpPr/>
          <p:nvPr/>
        </p:nvSpPr>
        <p:spPr>
          <a:xfrm>
            <a:off x="254466" y="1720840"/>
            <a:ext cx="512287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4.	Using the Deformation Investigation Procedures page, plan an investigation with independent, dependent, and controlled variables to answer the question: How much do you have to push on any object to get it to deform (temporarily vs permanently)?</a:t>
            </a:r>
          </a:p>
          <a:p>
            <a:r>
              <a:rPr lang="en-US" dirty="0"/>
              <a:t>•	Independent variable: ___________________________________________</a:t>
            </a:r>
          </a:p>
          <a:p>
            <a:r>
              <a:rPr lang="en-US" dirty="0"/>
              <a:t>•	Dependent variable: _________________________________________</a:t>
            </a:r>
          </a:p>
          <a:p>
            <a:r>
              <a:rPr lang="en-US" dirty="0"/>
              <a:t>•	Controlled variables: ___________________________________________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4DF33F-250E-4FC2-B85F-B4A86368A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1370" y="0"/>
            <a:ext cx="51690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39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43EFC75-D61F-4CEA-9817-11CC86030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02F3DD-3E32-4AF8-BFA1-D131A6B4B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317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AD32BC-0055-43DC-955B-427B108FB4D6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Standards: 8.PS2.3, 8PS2.4, 8.PS2.5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D02449-A703-4839-8F66-D1B3DA588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544" y="480060"/>
            <a:ext cx="8516912" cy="6227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311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F908E6-FDDF-46E5-884F-D9DFC9BF1CB9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Standards: 8.PS2.3, 8PS2.4, 8.PS2.5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76867E-B32D-4FD1-B3E0-D3CB43C15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643" y="227050"/>
            <a:ext cx="6992714" cy="640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130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CCD5EF-766D-43B9-A25D-19122E5F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5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9699C9-77F1-4E33-A750-CB78C7EA2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5" y="806204"/>
            <a:ext cx="10579608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2FD56E-A131-4EAB-BC80-3284503DEF3A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/>
              <a:t>Standards: 8.PS2.3, 8PS2.4, 8.PS2.5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FC2EEA-E5A3-4623-A6D6-229EBB0E09FA}"/>
              </a:ext>
            </a:extLst>
          </p:cNvPr>
          <p:cNvSpPr/>
          <p:nvPr/>
        </p:nvSpPr>
        <p:spPr>
          <a:xfrm>
            <a:off x="961936" y="976588"/>
            <a:ext cx="102681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</a:rPr>
              <a:t>How is this investigation related to Newton’s 3</a:t>
            </a:r>
            <a:r>
              <a:rPr lang="en-US" sz="4000" baseline="30000" dirty="0">
                <a:latin typeface="Calibri" panose="020F0502020204030204" pitchFamily="34" charset="0"/>
                <a:ea typeface="Calibri" panose="020F0502020204030204" pitchFamily="34" charset="0"/>
              </a:rPr>
              <a:t>rd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</a:rPr>
              <a:t> Law and the anchoring phenomenon?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71957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92AD675-E2CD-40B5-8FF3-12D9A6C68505}"/>
              </a:ext>
            </a:extLst>
          </p:cNvPr>
          <p:cNvSpPr/>
          <p:nvPr/>
        </p:nvSpPr>
        <p:spPr>
          <a:xfrm>
            <a:off x="3048000" y="209817"/>
            <a:ext cx="6096000" cy="643836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Air Resistance/Drag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Procedures: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Launch the car without a notecard-sail attached down the track using the launcher. Reposition the fan in order to create wind conditions as follows: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wind (fan off)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Headwind (fan in front of car)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Tailwind (fan behind car)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Try each of these conditions using the same amount of launcher force each time.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Notice how far the car travels for each trial. Record your observations.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Locate the car with a notecard-sail attached to the front of the car with tape. 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Hold the car with the sail stationary with your hand and observe what happens to the shape of the sail when there is a fan blowing wind toward the front of the car vs. toward the back of the car.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Repeat steps 1 through 3 for conditions a, b, and c using the car with a notecard-sail attached. Be sure to keep constant the launcher force you used when the car had no sail.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E6BECC2-250D-40FD-9F0B-40C297C4C81E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/>
              <a:t>Standards: 8.PS2.3, 8PS2.4, 8.PS2.5</a:t>
            </a:r>
          </a:p>
        </p:txBody>
      </p:sp>
    </p:spTree>
    <p:extLst>
      <p:ext uri="{BB962C8B-B14F-4D97-AF65-F5344CB8AC3E}">
        <p14:creationId xmlns:p14="http://schemas.microsoft.com/office/powerpoint/2010/main" val="1560870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B379A2-D09A-4973-BEA8-E1F53883DCB9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/>
              <a:t>Standards: 8.PS2.3, 8PS2.4, 8.PS2.5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86873D-7E09-4B53-B9A5-051049893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725" y="931178"/>
            <a:ext cx="10488410" cy="416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89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F1FFA7-EE9C-4CD3-B658-AFF779EE934E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/>
              <a:t>Standards: 8.PS2.3, 8PS2.4, 8.PS2.5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4EECF2-EB1D-478B-8406-1782D0FDA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874" y="471772"/>
            <a:ext cx="9146251" cy="591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943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795A4-BACD-4934-9914-FB0602605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 your initial model</a:t>
            </a:r>
          </a:p>
        </p:txBody>
      </p:sp>
    </p:spTree>
    <p:extLst>
      <p:ext uri="{BB962C8B-B14F-4D97-AF65-F5344CB8AC3E}">
        <p14:creationId xmlns:p14="http://schemas.microsoft.com/office/powerpoint/2010/main" val="4137843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>
            <a:extLst>
              <a:ext uri="{FF2B5EF4-FFF2-40B4-BE49-F238E27FC236}">
                <a16:creationId xmlns:a16="http://schemas.microsoft.com/office/drawing/2014/main" id="{BD976C13-68E6-4E25-B13E-FC3A2D3F6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" name="Rectangle 9">
            <a:extLst>
              <a:ext uri="{FF2B5EF4-FFF2-40B4-BE49-F238E27FC236}">
                <a16:creationId xmlns:a16="http://schemas.microsoft.com/office/drawing/2014/main" id="{0F97E041-634B-4B3E-8669-42583D956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1">
            <a:extLst>
              <a:ext uri="{FF2B5EF4-FFF2-40B4-BE49-F238E27FC236}">
                <a16:creationId xmlns:a16="http://schemas.microsoft.com/office/drawing/2014/main" id="{69825ADD-F95C-4747-9B41-5DB21C28E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5" cy="5571066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13">
            <a:extLst>
              <a:ext uri="{FF2B5EF4-FFF2-40B4-BE49-F238E27FC236}">
                <a16:creationId xmlns:a16="http://schemas.microsoft.com/office/drawing/2014/main" id="{86791A8E-B2BA-467D-BB87-8CFBFB13A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5" y="809244"/>
            <a:ext cx="10579608" cy="5239512"/>
          </a:xfrm>
          <a:prstGeom prst="rect">
            <a:avLst/>
          </a:prstGeom>
          <a:noFill/>
          <a:ln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E3351D-CE17-4BA2-8532-FA3E9BC5DAE4}"/>
              </a:ext>
            </a:extLst>
          </p:cNvPr>
          <p:cNvSpPr txBox="1"/>
          <p:nvPr/>
        </p:nvSpPr>
        <p:spPr>
          <a:xfrm>
            <a:off x="1286503" y="1285196"/>
            <a:ext cx="9607160" cy="277942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800" spc="-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Exit Ticket:  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800" spc="-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is the formula for Force according to Newton’s 2</a:t>
            </a:r>
            <a:r>
              <a:rPr lang="en-US" sz="6800" spc="-120" baseline="30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nd</a:t>
            </a:r>
            <a:r>
              <a:rPr lang="en-US" sz="6800" spc="-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Law?</a:t>
            </a:r>
          </a:p>
        </p:txBody>
      </p:sp>
    </p:spTree>
    <p:extLst>
      <p:ext uri="{BB962C8B-B14F-4D97-AF65-F5344CB8AC3E}">
        <p14:creationId xmlns:p14="http://schemas.microsoft.com/office/powerpoint/2010/main" val="966627656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4852ACC1E22440808C402C0C91CAD7" ma:contentTypeVersion="13" ma:contentTypeDescription="Create a new document." ma:contentTypeScope="" ma:versionID="146085fdad1399d202313bb7979fb3dc">
  <xsd:schema xmlns:xsd="http://www.w3.org/2001/XMLSchema" xmlns:xs="http://www.w3.org/2001/XMLSchema" xmlns:p="http://schemas.microsoft.com/office/2006/metadata/properties" xmlns:ns3="c856a6bc-12b5-4d26-a196-d933ad616d3d" xmlns:ns4="23ee004a-44b5-429e-b90a-d874061c14cc" targetNamespace="http://schemas.microsoft.com/office/2006/metadata/properties" ma:root="true" ma:fieldsID="3c6e4c065b3934c3f51ef6f62aa89db9" ns3:_="" ns4:_="">
    <xsd:import namespace="c856a6bc-12b5-4d26-a196-d933ad616d3d"/>
    <xsd:import namespace="23ee004a-44b5-429e-b90a-d874061c14c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6a6bc-12b5-4d26-a196-d933ad616d3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ee004a-44b5-429e-b90a-d874061c14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227F16-DB93-49D6-A571-C7EDC05C5BE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1E1585-F329-44B9-9665-65A4FFF43479}">
  <ds:schemaRefs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purl.org/dc/elements/1.1/"/>
    <ds:schemaRef ds:uri="http://www.w3.org/XML/1998/namespace"/>
    <ds:schemaRef ds:uri="http://purl.org/dc/dcmitype/"/>
    <ds:schemaRef ds:uri="c856a6bc-12b5-4d26-a196-d933ad616d3d"/>
    <ds:schemaRef ds:uri="http://schemas.openxmlformats.org/package/2006/metadata/core-properties"/>
    <ds:schemaRef ds:uri="23ee004a-44b5-429e-b90a-d874061c14cc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B7E9CF2-665F-402B-BA24-6F11567DEF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56a6bc-12b5-4d26-a196-d933ad616d3d"/>
    <ds:schemaRef ds:uri="23ee004a-44b5-429e-b90a-d874061c14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1818</TotalTime>
  <Words>604</Words>
  <Application>Microsoft Office PowerPoint</Application>
  <PresentationFormat>Widescreen</PresentationFormat>
  <Paragraphs>63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Metropolitan</vt:lpstr>
      <vt:lpstr>Drone delivery system unit Day 8</vt:lpstr>
      <vt:lpstr>PowerPoint Presentation</vt:lpstr>
      <vt:lpstr>PowerPoint Presentation</vt:lpstr>
      <vt:lpstr>3. Watch the following two videos* and answer the question: What might be causing the changes in motion and changes in the shape of colliding objects?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Revise your initial model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Drone delivery system unit Day 5</dc:title>
  <dc:creator>Lisa Meek</dc:creator>
  <cp:lastModifiedBy>Lisa Meek</cp:lastModifiedBy>
  <cp:revision>11</cp:revision>
  <dcterms:created xsi:type="dcterms:W3CDTF">2021-08-26T20:33:31Z</dcterms:created>
  <dcterms:modified xsi:type="dcterms:W3CDTF">2021-08-31T16:12:56Z</dcterms:modified>
</cp:coreProperties>
</file>